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80" d="100"/>
          <a:sy n="80" d="100"/>
        </p:scale>
        <p:origin x="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3/30/2018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82053"/>
            <a:ext cx="9119936" cy="3865528"/>
          </a:xfrm>
        </p:spPr>
        <p:txBody>
          <a:bodyPr>
            <a:normAutofit/>
          </a:bodyPr>
          <a:lstStyle/>
          <a:p>
            <a:pPr algn="ctr"/>
            <a:r>
              <a:rPr lang="en-US" sz="2000" dirty="0">
                <a:solidFill>
                  <a:schemeClr val="tx1"/>
                </a:solidFill>
              </a:rPr>
              <a:t>STRENGTHENING LAWYERS LEGAL KNOWLEDGE AND COOPERATION WITH PROSECUTORS AND JUDGES, TO PROTECT VICTIMS OF HUMAN TRAFFICKING RIGHTS IN THE JUDICIAL </a:t>
            </a:r>
            <a:r>
              <a:rPr lang="en-US" sz="2000" dirty="0" smtClean="0">
                <a:solidFill>
                  <a:schemeClr val="tx1"/>
                </a:solidFill>
              </a:rPr>
              <a:t>PROCEEDINGS</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1400" dirty="0" smtClean="0">
                <a:solidFill>
                  <a:schemeClr val="tx1"/>
                </a:solidFill>
              </a:rPr>
              <a:t>Financed by the Justice </a:t>
            </a:r>
            <a:r>
              <a:rPr lang="en-US" sz="1400" dirty="0" err="1" smtClean="0">
                <a:solidFill>
                  <a:schemeClr val="tx1"/>
                </a:solidFill>
              </a:rPr>
              <a:t>Programme</a:t>
            </a:r>
            <a:r>
              <a:rPr lang="en-US" sz="1400" dirty="0" smtClean="0">
                <a:solidFill>
                  <a:schemeClr val="tx1"/>
                </a:solidFill>
              </a:rPr>
              <a:t> of the European Union</a:t>
            </a:r>
            <a:r>
              <a:rPr lang="ro-RO" sz="1400" dirty="0" smtClean="0">
                <a:solidFill>
                  <a:schemeClr val="tx1"/>
                </a:solidFill>
              </a:rPr>
              <a:t/>
            </a:r>
            <a:br>
              <a:rPr lang="ro-RO" sz="1400" dirty="0" smtClean="0">
                <a:solidFill>
                  <a:schemeClr val="tx1"/>
                </a:solidFill>
              </a:rPr>
            </a:br>
            <a:r>
              <a:rPr lang="en-US" sz="1400" dirty="0" smtClean="0">
                <a:solidFill>
                  <a:schemeClr val="tx1"/>
                </a:solidFill>
              </a:rPr>
              <a:t/>
            </a:r>
            <a:br>
              <a:rPr lang="en-US" sz="1400" dirty="0" smtClean="0">
                <a:solidFill>
                  <a:schemeClr val="tx1"/>
                </a:solidFill>
              </a:rPr>
            </a:br>
            <a:r>
              <a:rPr lang="ro-RO" sz="2000" dirty="0" smtClean="0">
                <a:solidFill>
                  <a:schemeClr val="tx1"/>
                </a:solidFill>
              </a:rPr>
              <a:t/>
            </a:r>
            <a:br>
              <a:rPr lang="ro-RO" sz="2000" dirty="0" smtClean="0">
                <a:solidFill>
                  <a:schemeClr val="tx1"/>
                </a:solidFill>
              </a:rPr>
            </a:br>
            <a:r>
              <a:rPr lang="en-US" sz="2000" b="1" dirty="0" smtClean="0">
                <a:solidFill>
                  <a:schemeClr val="tx1"/>
                </a:solidFill>
              </a:rPr>
              <a:t>LEGISLATIVE FRAMEWORK CONCERNING VICTIMS OF HUMAN TRAFFICKING, FOREIGN CITIZENS</a:t>
            </a:r>
            <a:r>
              <a:rPr lang="ro-RO" sz="2000" b="1" dirty="0" smtClean="0">
                <a:solidFill>
                  <a:schemeClr val="tx1"/>
                </a:solidFill>
              </a:rPr>
              <a:t/>
            </a:r>
            <a:br>
              <a:rPr lang="ro-RO" sz="2000" b="1" dirty="0" smtClean="0">
                <a:solidFill>
                  <a:schemeClr val="tx1"/>
                </a:solidFill>
              </a:rPr>
            </a:br>
            <a:r>
              <a:rPr lang="ro-RO" sz="2000" b="1" dirty="0" smtClean="0">
                <a:solidFill>
                  <a:schemeClr val="tx1"/>
                </a:solidFill>
              </a:rPr>
              <a:t>Silvia Berbec – Lawyer Bucharest Bar Romania</a:t>
            </a: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Training 10-12 May 2017 Bucharest </a:t>
            </a:r>
            <a:r>
              <a:rPr lang="en-US" sz="2000" b="1" dirty="0" smtClean="0">
                <a:solidFill>
                  <a:schemeClr val="tx1"/>
                </a:solidFill>
              </a:rPr>
              <a:t>Romania</a:t>
            </a:r>
            <a:r>
              <a:rPr lang="ro-RO" sz="2000" b="1" dirty="0" smtClean="0">
                <a:solidFill>
                  <a:schemeClr val="tx1"/>
                </a:solidFill>
              </a:rPr>
              <a:t/>
            </a:r>
            <a:br>
              <a:rPr lang="ro-RO" sz="2000" b="1" dirty="0" smtClean="0">
                <a:solidFill>
                  <a:schemeClr val="tx1"/>
                </a:solidFill>
              </a:rPr>
            </a:br>
            <a:r>
              <a:rPr lang="ro-RO" sz="2000" b="1" dirty="0" smtClean="0">
                <a:solidFill>
                  <a:schemeClr val="tx1"/>
                </a:solidFill>
              </a:rPr>
              <a:t>Training 20-21 October 2017 Bucharest Romania</a:t>
            </a:r>
            <a:endParaRPr lang="en-US" sz="3600" dirty="0">
              <a:solidFill>
                <a:schemeClr val="tx1"/>
              </a:solidFill>
            </a:endParaRPr>
          </a:p>
        </p:txBody>
      </p:sp>
      <p:sp>
        <p:nvSpPr>
          <p:cNvPr id="3" name="Subtitle 2"/>
          <p:cNvSpPr>
            <a:spLocks noGrp="1"/>
          </p:cNvSpPr>
          <p:nvPr>
            <p:ph type="subTitle" idx="1"/>
          </p:nvPr>
        </p:nvSpPr>
        <p:spPr>
          <a:xfrm>
            <a:off x="90237" y="4647581"/>
            <a:ext cx="8939463" cy="1390987"/>
          </a:xfrm>
        </p:spPr>
        <p:txBody>
          <a:bodyPr>
            <a:normAutofit/>
          </a:bodyPr>
          <a:lstStyle/>
          <a:p>
            <a:pPr algn="ctr"/>
            <a:r>
              <a:rPr lang="en-US" sz="1600" dirty="0">
                <a:solidFill>
                  <a:schemeClr val="tx1"/>
                </a:solidFill>
              </a:rPr>
              <a:t>This publication has been produced with the financial support of the Justice </a:t>
            </a:r>
            <a:r>
              <a:rPr lang="en-US" sz="1600" dirty="0" err="1">
                <a:solidFill>
                  <a:schemeClr val="tx1"/>
                </a:solidFill>
              </a:rPr>
              <a:t>Programme</a:t>
            </a:r>
            <a:r>
              <a:rPr lang="en-US" sz="1600" dirty="0">
                <a:solidFill>
                  <a:schemeClr val="tx1"/>
                </a:solidFill>
              </a:rPr>
              <a:t> of the European Union. The contents of this publication are the sole responsibility of the author and can in no way be taken to reflect the views of the European Commission</a:t>
            </a:r>
          </a:p>
          <a:p>
            <a:pPr algn="ctr"/>
            <a:endParaRPr lang="en-US" sz="1600" dirty="0">
              <a:solidFill>
                <a:schemeClr val="tx1"/>
              </a:solidFill>
            </a:endParaRPr>
          </a:p>
        </p:txBody>
      </p:sp>
      <p:grpSp>
        <p:nvGrpSpPr>
          <p:cNvPr id="14" name="Group 13"/>
          <p:cNvGrpSpPr>
            <a:grpSpLocks/>
          </p:cNvGrpSpPr>
          <p:nvPr/>
        </p:nvGrpSpPr>
        <p:grpSpPr bwMode="auto">
          <a:xfrm>
            <a:off x="1351599" y="2123334"/>
            <a:ext cx="1247223" cy="782554"/>
            <a:chOff x="1145" y="-282"/>
            <a:chExt cx="1263" cy="842"/>
          </a:xfrm>
        </p:grpSpPr>
        <p:sp>
          <p:nvSpPr>
            <p:cNvPr id="15" name="Rectangle 14"/>
            <p:cNvSpPr>
              <a:spLocks noChangeArrowheads="1"/>
            </p:cNvSpPr>
            <p:nvPr/>
          </p:nvSpPr>
          <p:spPr bwMode="auto">
            <a:xfrm>
              <a:off x="1145" y="-282"/>
              <a:ext cx="1263" cy="842"/>
            </a:xfrm>
            <a:prstGeom prst="rect">
              <a:avLst/>
            </a:prstGeom>
            <a:solidFill>
              <a:srgbClr val="034EA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6" name="AutoShape 4"/>
            <p:cNvSpPr>
              <a:spLocks/>
            </p:cNvSpPr>
            <p:nvPr/>
          </p:nvSpPr>
          <p:spPr bwMode="auto">
            <a:xfrm>
              <a:off x="1733" y="-181"/>
              <a:ext cx="87" cy="83"/>
            </a:xfrm>
            <a:custGeom>
              <a:avLst/>
              <a:gdLst>
                <a:gd name="T0" fmla="+- 0 1776 1733"/>
                <a:gd name="T1" fmla="*/ T0 w 87"/>
                <a:gd name="T2" fmla="+- 0 -181 -181"/>
                <a:gd name="T3" fmla="*/ -181 h 83"/>
                <a:gd name="T4" fmla="+- 0 1766 1733"/>
                <a:gd name="T5" fmla="*/ T4 w 87"/>
                <a:gd name="T6" fmla="+- 0 -149 -181"/>
                <a:gd name="T7" fmla="*/ -149 h 83"/>
                <a:gd name="T8" fmla="+- 0 1733 1733"/>
                <a:gd name="T9" fmla="*/ T8 w 87"/>
                <a:gd name="T10" fmla="+- 0 -149 -181"/>
                <a:gd name="T11" fmla="*/ -149 h 83"/>
                <a:gd name="T12" fmla="+- 0 1760 1733"/>
                <a:gd name="T13" fmla="*/ T12 w 87"/>
                <a:gd name="T14" fmla="+- 0 -130 -181"/>
                <a:gd name="T15" fmla="*/ -130 h 83"/>
                <a:gd name="T16" fmla="+- 0 1749 1733"/>
                <a:gd name="T17" fmla="*/ T16 w 87"/>
                <a:gd name="T18" fmla="+- 0 -99 -181"/>
                <a:gd name="T19" fmla="*/ -99 h 83"/>
                <a:gd name="T20" fmla="+- 0 1776 1733"/>
                <a:gd name="T21" fmla="*/ T20 w 87"/>
                <a:gd name="T22" fmla="+- 0 -118 -181"/>
                <a:gd name="T23" fmla="*/ -118 h 83"/>
                <a:gd name="T24" fmla="+- 0 1796 1733"/>
                <a:gd name="T25" fmla="*/ T24 w 87"/>
                <a:gd name="T26" fmla="+- 0 -118 -181"/>
                <a:gd name="T27" fmla="*/ -118 h 83"/>
                <a:gd name="T28" fmla="+- 0 1793 1733"/>
                <a:gd name="T29" fmla="*/ T28 w 87"/>
                <a:gd name="T30" fmla="+- 0 -130 -181"/>
                <a:gd name="T31" fmla="*/ -130 h 83"/>
                <a:gd name="T32" fmla="+- 0 1820 1733"/>
                <a:gd name="T33" fmla="*/ T32 w 87"/>
                <a:gd name="T34" fmla="+- 0 -149 -181"/>
                <a:gd name="T35" fmla="*/ -149 h 83"/>
                <a:gd name="T36" fmla="+- 0 1766 1733"/>
                <a:gd name="T37" fmla="*/ T36 w 87"/>
                <a:gd name="T38" fmla="+- 0 -149 -181"/>
                <a:gd name="T39" fmla="*/ -149 h 83"/>
                <a:gd name="T40" fmla="+- 0 1786 1733"/>
                <a:gd name="T41" fmla="*/ T40 w 87"/>
                <a:gd name="T42" fmla="+- 0 -149 -181"/>
                <a:gd name="T43" fmla="*/ -149 h 83"/>
                <a:gd name="T44" fmla="+- 0 1776 1733"/>
                <a:gd name="T45" fmla="*/ T44 w 87"/>
                <a:gd name="T46" fmla="+- 0 -181 -181"/>
                <a:gd name="T47" fmla="*/ -181 h 83"/>
                <a:gd name="T48" fmla="+- 0 1796 1733"/>
                <a:gd name="T49" fmla="*/ T48 w 87"/>
                <a:gd name="T50" fmla="+- 0 -118 -181"/>
                <a:gd name="T51" fmla="*/ -118 h 83"/>
                <a:gd name="T52" fmla="+- 0 1776 1733"/>
                <a:gd name="T53" fmla="*/ T52 w 87"/>
                <a:gd name="T54" fmla="+- 0 -118 -181"/>
                <a:gd name="T55" fmla="*/ -118 h 83"/>
                <a:gd name="T56" fmla="+- 0 1803 1733"/>
                <a:gd name="T57" fmla="*/ T56 w 87"/>
                <a:gd name="T58" fmla="+- 0 -99 -181"/>
                <a:gd name="T59" fmla="*/ -99 h 83"/>
                <a:gd name="T60" fmla="+- 0 1796 1733"/>
                <a:gd name="T61" fmla="*/ T60 w 87"/>
                <a:gd name="T62" fmla="+- 0 -118 -181"/>
                <a:gd name="T63" fmla="*/ -118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7" h="83">
                  <a:moveTo>
                    <a:pt x="43" y="0"/>
                  </a:moveTo>
                  <a:lnTo>
                    <a:pt x="33" y="32"/>
                  </a:lnTo>
                  <a:lnTo>
                    <a:pt x="0" y="32"/>
                  </a:lnTo>
                  <a:lnTo>
                    <a:pt x="27" y="51"/>
                  </a:lnTo>
                  <a:lnTo>
                    <a:pt x="16" y="82"/>
                  </a:lnTo>
                  <a:lnTo>
                    <a:pt x="43" y="63"/>
                  </a:lnTo>
                  <a:lnTo>
                    <a:pt x="63" y="63"/>
                  </a:lnTo>
                  <a:lnTo>
                    <a:pt x="60" y="51"/>
                  </a:lnTo>
                  <a:lnTo>
                    <a:pt x="87" y="32"/>
                  </a:lnTo>
                  <a:lnTo>
                    <a:pt x="33" y="32"/>
                  </a:lnTo>
                  <a:lnTo>
                    <a:pt x="53" y="32"/>
                  </a:lnTo>
                  <a:lnTo>
                    <a:pt x="43" y="0"/>
                  </a:lnTo>
                  <a:close/>
                  <a:moveTo>
                    <a:pt x="63" y="63"/>
                  </a:moveTo>
                  <a:lnTo>
                    <a:pt x="43" y="63"/>
                  </a:lnTo>
                  <a:lnTo>
                    <a:pt x="70" y="82"/>
                  </a:lnTo>
                  <a:lnTo>
                    <a:pt x="63" y="63"/>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7"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 y="-144"/>
              <a:ext cx="18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AutoShape 6"/>
            <p:cNvSpPr>
              <a:spLocks/>
            </p:cNvSpPr>
            <p:nvPr/>
          </p:nvSpPr>
          <p:spPr bwMode="auto">
            <a:xfrm>
              <a:off x="1457" y="95"/>
              <a:ext cx="87" cy="83"/>
            </a:xfrm>
            <a:custGeom>
              <a:avLst/>
              <a:gdLst>
                <a:gd name="T0" fmla="+- 0 1500 1457"/>
                <a:gd name="T1" fmla="*/ T0 w 87"/>
                <a:gd name="T2" fmla="+- 0 95 95"/>
                <a:gd name="T3" fmla="*/ 95 h 83"/>
                <a:gd name="T4" fmla="+- 0 1490 1457"/>
                <a:gd name="T5" fmla="*/ T4 w 87"/>
                <a:gd name="T6" fmla="+- 0 126 95"/>
                <a:gd name="T7" fmla="*/ 126 h 83"/>
                <a:gd name="T8" fmla="+- 0 1457 1457"/>
                <a:gd name="T9" fmla="*/ T8 w 87"/>
                <a:gd name="T10" fmla="+- 0 126 95"/>
                <a:gd name="T11" fmla="*/ 126 h 83"/>
                <a:gd name="T12" fmla="+- 0 1484 1457"/>
                <a:gd name="T13" fmla="*/ T12 w 87"/>
                <a:gd name="T14" fmla="+- 0 146 95"/>
                <a:gd name="T15" fmla="*/ 146 h 83"/>
                <a:gd name="T16" fmla="+- 0 1474 1457"/>
                <a:gd name="T17" fmla="*/ T16 w 87"/>
                <a:gd name="T18" fmla="+- 0 177 95"/>
                <a:gd name="T19" fmla="*/ 177 h 83"/>
                <a:gd name="T20" fmla="+- 0 1500 1457"/>
                <a:gd name="T21" fmla="*/ T20 w 87"/>
                <a:gd name="T22" fmla="+- 0 158 95"/>
                <a:gd name="T23" fmla="*/ 158 h 83"/>
                <a:gd name="T24" fmla="+- 0 1521 1457"/>
                <a:gd name="T25" fmla="*/ T24 w 87"/>
                <a:gd name="T26" fmla="+- 0 158 95"/>
                <a:gd name="T27" fmla="*/ 158 h 83"/>
                <a:gd name="T28" fmla="+- 0 1517 1457"/>
                <a:gd name="T29" fmla="*/ T28 w 87"/>
                <a:gd name="T30" fmla="+- 0 146 95"/>
                <a:gd name="T31" fmla="*/ 146 h 83"/>
                <a:gd name="T32" fmla="+- 0 1544 1457"/>
                <a:gd name="T33" fmla="*/ T32 w 87"/>
                <a:gd name="T34" fmla="+- 0 126 95"/>
                <a:gd name="T35" fmla="*/ 126 h 83"/>
                <a:gd name="T36" fmla="+- 0 1490 1457"/>
                <a:gd name="T37" fmla="*/ T36 w 87"/>
                <a:gd name="T38" fmla="+- 0 126 95"/>
                <a:gd name="T39" fmla="*/ 126 h 83"/>
                <a:gd name="T40" fmla="+- 0 1510 1457"/>
                <a:gd name="T41" fmla="*/ T40 w 87"/>
                <a:gd name="T42" fmla="+- 0 126 95"/>
                <a:gd name="T43" fmla="*/ 126 h 83"/>
                <a:gd name="T44" fmla="+- 0 1500 1457"/>
                <a:gd name="T45" fmla="*/ T44 w 87"/>
                <a:gd name="T46" fmla="+- 0 95 95"/>
                <a:gd name="T47" fmla="*/ 95 h 83"/>
                <a:gd name="T48" fmla="+- 0 1521 1457"/>
                <a:gd name="T49" fmla="*/ T48 w 87"/>
                <a:gd name="T50" fmla="+- 0 158 95"/>
                <a:gd name="T51" fmla="*/ 158 h 83"/>
                <a:gd name="T52" fmla="+- 0 1500 1457"/>
                <a:gd name="T53" fmla="*/ T52 w 87"/>
                <a:gd name="T54" fmla="+- 0 158 95"/>
                <a:gd name="T55" fmla="*/ 158 h 83"/>
                <a:gd name="T56" fmla="+- 0 1527 1457"/>
                <a:gd name="T57" fmla="*/ T56 w 87"/>
                <a:gd name="T58" fmla="+- 0 177 95"/>
                <a:gd name="T59" fmla="*/ 177 h 83"/>
                <a:gd name="T60" fmla="+- 0 1521 1457"/>
                <a:gd name="T61" fmla="*/ T60 w 87"/>
                <a:gd name="T62" fmla="+- 0 158 95"/>
                <a:gd name="T63" fmla="*/ 158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7" h="83">
                  <a:moveTo>
                    <a:pt x="43" y="0"/>
                  </a:moveTo>
                  <a:lnTo>
                    <a:pt x="33" y="31"/>
                  </a:lnTo>
                  <a:lnTo>
                    <a:pt x="0" y="31"/>
                  </a:lnTo>
                  <a:lnTo>
                    <a:pt x="27" y="51"/>
                  </a:lnTo>
                  <a:lnTo>
                    <a:pt x="17" y="82"/>
                  </a:lnTo>
                  <a:lnTo>
                    <a:pt x="43" y="63"/>
                  </a:lnTo>
                  <a:lnTo>
                    <a:pt x="64" y="63"/>
                  </a:lnTo>
                  <a:lnTo>
                    <a:pt x="60" y="51"/>
                  </a:lnTo>
                  <a:lnTo>
                    <a:pt x="87" y="31"/>
                  </a:lnTo>
                  <a:lnTo>
                    <a:pt x="33" y="31"/>
                  </a:lnTo>
                  <a:lnTo>
                    <a:pt x="53" y="31"/>
                  </a:lnTo>
                  <a:lnTo>
                    <a:pt x="43" y="0"/>
                  </a:lnTo>
                  <a:close/>
                  <a:moveTo>
                    <a:pt x="64" y="63"/>
                  </a:moveTo>
                  <a:lnTo>
                    <a:pt x="43" y="63"/>
                  </a:lnTo>
                  <a:lnTo>
                    <a:pt x="70" y="82"/>
                  </a:lnTo>
                  <a:lnTo>
                    <a:pt x="64" y="63"/>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9"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4" y="233"/>
              <a:ext cx="18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AutoShape 8"/>
            <p:cNvSpPr>
              <a:spLocks/>
            </p:cNvSpPr>
            <p:nvPr/>
          </p:nvSpPr>
          <p:spPr bwMode="auto">
            <a:xfrm>
              <a:off x="1733" y="370"/>
              <a:ext cx="87" cy="83"/>
            </a:xfrm>
            <a:custGeom>
              <a:avLst/>
              <a:gdLst>
                <a:gd name="T0" fmla="+- 0 1776 1733"/>
                <a:gd name="T1" fmla="*/ T0 w 87"/>
                <a:gd name="T2" fmla="+- 0 370 370"/>
                <a:gd name="T3" fmla="*/ 370 h 83"/>
                <a:gd name="T4" fmla="+- 0 1766 1733"/>
                <a:gd name="T5" fmla="*/ T4 w 87"/>
                <a:gd name="T6" fmla="+- 0 402 370"/>
                <a:gd name="T7" fmla="*/ 402 h 83"/>
                <a:gd name="T8" fmla="+- 0 1733 1733"/>
                <a:gd name="T9" fmla="*/ T8 w 87"/>
                <a:gd name="T10" fmla="+- 0 402 370"/>
                <a:gd name="T11" fmla="*/ 402 h 83"/>
                <a:gd name="T12" fmla="+- 0 1760 1733"/>
                <a:gd name="T13" fmla="*/ T12 w 87"/>
                <a:gd name="T14" fmla="+- 0 422 370"/>
                <a:gd name="T15" fmla="*/ 422 h 83"/>
                <a:gd name="T16" fmla="+- 0 1749 1733"/>
                <a:gd name="T17" fmla="*/ T16 w 87"/>
                <a:gd name="T18" fmla="+- 0 453 370"/>
                <a:gd name="T19" fmla="*/ 453 h 83"/>
                <a:gd name="T20" fmla="+- 0 1776 1733"/>
                <a:gd name="T21" fmla="*/ T20 w 87"/>
                <a:gd name="T22" fmla="+- 0 434 370"/>
                <a:gd name="T23" fmla="*/ 434 h 83"/>
                <a:gd name="T24" fmla="+- 0 1796 1733"/>
                <a:gd name="T25" fmla="*/ T24 w 87"/>
                <a:gd name="T26" fmla="+- 0 434 370"/>
                <a:gd name="T27" fmla="*/ 434 h 83"/>
                <a:gd name="T28" fmla="+- 0 1793 1733"/>
                <a:gd name="T29" fmla="*/ T28 w 87"/>
                <a:gd name="T30" fmla="+- 0 422 370"/>
                <a:gd name="T31" fmla="*/ 422 h 83"/>
                <a:gd name="T32" fmla="+- 0 1820 1733"/>
                <a:gd name="T33" fmla="*/ T32 w 87"/>
                <a:gd name="T34" fmla="+- 0 402 370"/>
                <a:gd name="T35" fmla="*/ 402 h 83"/>
                <a:gd name="T36" fmla="+- 0 1766 1733"/>
                <a:gd name="T37" fmla="*/ T36 w 87"/>
                <a:gd name="T38" fmla="+- 0 402 370"/>
                <a:gd name="T39" fmla="*/ 402 h 83"/>
                <a:gd name="T40" fmla="+- 0 1786 1733"/>
                <a:gd name="T41" fmla="*/ T40 w 87"/>
                <a:gd name="T42" fmla="+- 0 402 370"/>
                <a:gd name="T43" fmla="*/ 402 h 83"/>
                <a:gd name="T44" fmla="+- 0 1776 1733"/>
                <a:gd name="T45" fmla="*/ T44 w 87"/>
                <a:gd name="T46" fmla="+- 0 370 370"/>
                <a:gd name="T47" fmla="*/ 370 h 83"/>
                <a:gd name="T48" fmla="+- 0 1796 1733"/>
                <a:gd name="T49" fmla="*/ T48 w 87"/>
                <a:gd name="T50" fmla="+- 0 434 370"/>
                <a:gd name="T51" fmla="*/ 434 h 83"/>
                <a:gd name="T52" fmla="+- 0 1776 1733"/>
                <a:gd name="T53" fmla="*/ T52 w 87"/>
                <a:gd name="T54" fmla="+- 0 434 370"/>
                <a:gd name="T55" fmla="*/ 434 h 83"/>
                <a:gd name="T56" fmla="+- 0 1803 1733"/>
                <a:gd name="T57" fmla="*/ T56 w 87"/>
                <a:gd name="T58" fmla="+- 0 453 370"/>
                <a:gd name="T59" fmla="*/ 453 h 83"/>
                <a:gd name="T60" fmla="+- 0 1796 1733"/>
                <a:gd name="T61" fmla="*/ T60 w 87"/>
                <a:gd name="T62" fmla="+- 0 434 370"/>
                <a:gd name="T63" fmla="*/ 434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7" h="83">
                  <a:moveTo>
                    <a:pt x="43" y="0"/>
                  </a:moveTo>
                  <a:lnTo>
                    <a:pt x="33" y="32"/>
                  </a:lnTo>
                  <a:lnTo>
                    <a:pt x="0" y="32"/>
                  </a:lnTo>
                  <a:lnTo>
                    <a:pt x="27" y="52"/>
                  </a:lnTo>
                  <a:lnTo>
                    <a:pt x="16" y="83"/>
                  </a:lnTo>
                  <a:lnTo>
                    <a:pt x="43" y="64"/>
                  </a:lnTo>
                  <a:lnTo>
                    <a:pt x="63" y="64"/>
                  </a:lnTo>
                  <a:lnTo>
                    <a:pt x="60" y="52"/>
                  </a:lnTo>
                  <a:lnTo>
                    <a:pt x="87" y="32"/>
                  </a:lnTo>
                  <a:lnTo>
                    <a:pt x="33" y="32"/>
                  </a:lnTo>
                  <a:lnTo>
                    <a:pt x="53" y="32"/>
                  </a:lnTo>
                  <a:lnTo>
                    <a:pt x="43" y="0"/>
                  </a:lnTo>
                  <a:close/>
                  <a:moveTo>
                    <a:pt x="63" y="64"/>
                  </a:moveTo>
                  <a:lnTo>
                    <a:pt x="43" y="64"/>
                  </a:lnTo>
                  <a:lnTo>
                    <a:pt x="70" y="83"/>
                  </a:lnTo>
                  <a:lnTo>
                    <a:pt x="63" y="64"/>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21"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0" y="233"/>
              <a:ext cx="18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AutoShape 10"/>
            <p:cNvSpPr>
              <a:spLocks/>
            </p:cNvSpPr>
            <p:nvPr/>
          </p:nvSpPr>
          <p:spPr bwMode="auto">
            <a:xfrm>
              <a:off x="2008" y="94"/>
              <a:ext cx="88" cy="83"/>
            </a:xfrm>
            <a:custGeom>
              <a:avLst/>
              <a:gdLst>
                <a:gd name="T0" fmla="+- 0 2051 2008"/>
                <a:gd name="T1" fmla="*/ T0 w 88"/>
                <a:gd name="T2" fmla="+- 0 94 94"/>
                <a:gd name="T3" fmla="*/ 94 h 83"/>
                <a:gd name="T4" fmla="+- 0 2041 2008"/>
                <a:gd name="T5" fmla="*/ T4 w 88"/>
                <a:gd name="T6" fmla="+- 0 126 94"/>
                <a:gd name="T7" fmla="*/ 126 h 83"/>
                <a:gd name="T8" fmla="+- 0 2008 2008"/>
                <a:gd name="T9" fmla="*/ T8 w 88"/>
                <a:gd name="T10" fmla="+- 0 126 94"/>
                <a:gd name="T11" fmla="*/ 126 h 83"/>
                <a:gd name="T12" fmla="+- 0 2035 2008"/>
                <a:gd name="T13" fmla="*/ T12 w 88"/>
                <a:gd name="T14" fmla="+- 0 145 94"/>
                <a:gd name="T15" fmla="*/ 145 h 83"/>
                <a:gd name="T16" fmla="+- 0 2025 2008"/>
                <a:gd name="T17" fmla="*/ T16 w 88"/>
                <a:gd name="T18" fmla="+- 0 177 94"/>
                <a:gd name="T19" fmla="*/ 177 h 83"/>
                <a:gd name="T20" fmla="+- 0 2051 2008"/>
                <a:gd name="T21" fmla="*/ T20 w 88"/>
                <a:gd name="T22" fmla="+- 0 157 94"/>
                <a:gd name="T23" fmla="*/ 157 h 83"/>
                <a:gd name="T24" fmla="+- 0 2072 2008"/>
                <a:gd name="T25" fmla="*/ T24 w 88"/>
                <a:gd name="T26" fmla="+- 0 157 94"/>
                <a:gd name="T27" fmla="*/ 157 h 83"/>
                <a:gd name="T28" fmla="+- 0 2068 2008"/>
                <a:gd name="T29" fmla="*/ T28 w 88"/>
                <a:gd name="T30" fmla="+- 0 145 94"/>
                <a:gd name="T31" fmla="*/ 145 h 83"/>
                <a:gd name="T32" fmla="+- 0 2095 2008"/>
                <a:gd name="T33" fmla="*/ T32 w 88"/>
                <a:gd name="T34" fmla="+- 0 126 94"/>
                <a:gd name="T35" fmla="*/ 126 h 83"/>
                <a:gd name="T36" fmla="+- 0 2041 2008"/>
                <a:gd name="T37" fmla="*/ T36 w 88"/>
                <a:gd name="T38" fmla="+- 0 126 94"/>
                <a:gd name="T39" fmla="*/ 126 h 83"/>
                <a:gd name="T40" fmla="+- 0 2062 2008"/>
                <a:gd name="T41" fmla="*/ T40 w 88"/>
                <a:gd name="T42" fmla="+- 0 126 94"/>
                <a:gd name="T43" fmla="*/ 126 h 83"/>
                <a:gd name="T44" fmla="+- 0 2051 2008"/>
                <a:gd name="T45" fmla="*/ T44 w 88"/>
                <a:gd name="T46" fmla="+- 0 94 94"/>
                <a:gd name="T47" fmla="*/ 94 h 83"/>
                <a:gd name="T48" fmla="+- 0 2072 2008"/>
                <a:gd name="T49" fmla="*/ T48 w 88"/>
                <a:gd name="T50" fmla="+- 0 157 94"/>
                <a:gd name="T51" fmla="*/ 157 h 83"/>
                <a:gd name="T52" fmla="+- 0 2051 2008"/>
                <a:gd name="T53" fmla="*/ T52 w 88"/>
                <a:gd name="T54" fmla="+- 0 157 94"/>
                <a:gd name="T55" fmla="*/ 157 h 83"/>
                <a:gd name="T56" fmla="+- 0 2078 2008"/>
                <a:gd name="T57" fmla="*/ T56 w 88"/>
                <a:gd name="T58" fmla="+- 0 177 94"/>
                <a:gd name="T59" fmla="*/ 177 h 83"/>
                <a:gd name="T60" fmla="+- 0 2072 2008"/>
                <a:gd name="T61" fmla="*/ T60 w 88"/>
                <a:gd name="T62" fmla="+- 0 157 94"/>
                <a:gd name="T63" fmla="*/ 157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8" h="83">
                  <a:moveTo>
                    <a:pt x="43" y="0"/>
                  </a:moveTo>
                  <a:lnTo>
                    <a:pt x="33" y="32"/>
                  </a:lnTo>
                  <a:lnTo>
                    <a:pt x="0" y="32"/>
                  </a:lnTo>
                  <a:lnTo>
                    <a:pt x="27" y="51"/>
                  </a:lnTo>
                  <a:lnTo>
                    <a:pt x="17" y="83"/>
                  </a:lnTo>
                  <a:lnTo>
                    <a:pt x="43" y="63"/>
                  </a:lnTo>
                  <a:lnTo>
                    <a:pt x="64" y="63"/>
                  </a:lnTo>
                  <a:lnTo>
                    <a:pt x="60" y="51"/>
                  </a:lnTo>
                  <a:lnTo>
                    <a:pt x="87" y="32"/>
                  </a:lnTo>
                  <a:lnTo>
                    <a:pt x="33" y="32"/>
                  </a:lnTo>
                  <a:lnTo>
                    <a:pt x="54" y="32"/>
                  </a:lnTo>
                  <a:lnTo>
                    <a:pt x="43" y="0"/>
                  </a:lnTo>
                  <a:close/>
                  <a:moveTo>
                    <a:pt x="64" y="63"/>
                  </a:moveTo>
                  <a:lnTo>
                    <a:pt x="43" y="63"/>
                  </a:lnTo>
                  <a:lnTo>
                    <a:pt x="70" y="83"/>
                  </a:lnTo>
                  <a:lnTo>
                    <a:pt x="64" y="63"/>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23"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1" y="-144"/>
              <a:ext cx="18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8296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Terminology</a:t>
            </a:r>
            <a:endParaRPr lang="en-US" b="1" dirty="0">
              <a:solidFill>
                <a:schemeClr val="tx1"/>
              </a:solidFill>
            </a:endParaRPr>
          </a:p>
        </p:txBody>
      </p:sp>
      <p:sp>
        <p:nvSpPr>
          <p:cNvPr id="3" name="Content Placeholder 2"/>
          <p:cNvSpPr>
            <a:spLocks noGrp="1"/>
          </p:cNvSpPr>
          <p:nvPr>
            <p:ph sz="half" idx="1"/>
          </p:nvPr>
        </p:nvSpPr>
        <p:spPr/>
        <p:txBody>
          <a:bodyPr>
            <a:normAutofit/>
          </a:bodyPr>
          <a:lstStyle/>
          <a:p>
            <a:r>
              <a:rPr lang="en-US" sz="2800" b="1" dirty="0" err="1">
                <a:solidFill>
                  <a:schemeClr val="tx1"/>
                </a:solidFill>
              </a:rPr>
              <a:t>Solicitantul</a:t>
            </a:r>
            <a:r>
              <a:rPr lang="en-US" sz="2800" b="1" dirty="0">
                <a:solidFill>
                  <a:schemeClr val="tx1"/>
                </a:solidFill>
              </a:rPr>
              <a:t> de </a:t>
            </a:r>
            <a:r>
              <a:rPr lang="en-US" sz="2800" b="1" dirty="0" err="1">
                <a:solidFill>
                  <a:schemeClr val="tx1"/>
                </a:solidFill>
              </a:rPr>
              <a:t>azil</a:t>
            </a:r>
            <a:r>
              <a:rPr lang="en-US" sz="2800" b="1" dirty="0">
                <a:solidFill>
                  <a:schemeClr val="tx1"/>
                </a:solidFill>
              </a:rPr>
              <a:t> </a:t>
            </a:r>
            <a:endParaRPr lang="en-US" sz="2800" b="1" dirty="0" smtClean="0">
              <a:solidFill>
                <a:schemeClr val="tx1"/>
              </a:solidFill>
            </a:endParaRPr>
          </a:p>
          <a:p>
            <a:r>
              <a:rPr lang="en-US" sz="2800" b="1" dirty="0" err="1">
                <a:solidFill>
                  <a:schemeClr val="tx1"/>
                </a:solidFill>
              </a:rPr>
              <a:t>Beneficiar</a:t>
            </a:r>
            <a:r>
              <a:rPr lang="en-US" sz="2800" b="1" dirty="0">
                <a:solidFill>
                  <a:schemeClr val="tx1"/>
                </a:solidFill>
              </a:rPr>
              <a:t> al </a:t>
            </a:r>
            <a:r>
              <a:rPr lang="en-US" sz="2800" b="1" dirty="0" err="1">
                <a:solidFill>
                  <a:schemeClr val="tx1"/>
                </a:solidFill>
              </a:rPr>
              <a:t>protecției</a:t>
            </a:r>
            <a:r>
              <a:rPr lang="en-US" sz="2800" b="1" dirty="0">
                <a:solidFill>
                  <a:schemeClr val="tx1"/>
                </a:solidFill>
              </a:rPr>
              <a:t> </a:t>
            </a:r>
            <a:r>
              <a:rPr lang="en-US" sz="2800" b="1" dirty="0" err="1">
                <a:solidFill>
                  <a:schemeClr val="tx1"/>
                </a:solidFill>
              </a:rPr>
              <a:t>internaționale</a:t>
            </a:r>
            <a:r>
              <a:rPr lang="en-US" sz="2800" b="1" dirty="0">
                <a:solidFill>
                  <a:schemeClr val="tx1"/>
                </a:solidFill>
              </a:rPr>
              <a:t> </a:t>
            </a:r>
            <a:endParaRPr lang="en-US" sz="2800" b="1" dirty="0" smtClean="0">
              <a:solidFill>
                <a:schemeClr val="tx1"/>
              </a:solidFill>
            </a:endParaRPr>
          </a:p>
          <a:p>
            <a:r>
              <a:rPr lang="en-US" sz="2800" b="1" dirty="0">
                <a:solidFill>
                  <a:schemeClr val="tx1"/>
                </a:solidFill>
              </a:rPr>
              <a:t> </a:t>
            </a:r>
            <a:r>
              <a:rPr lang="en-US" sz="2800" b="1" dirty="0" err="1">
                <a:solidFill>
                  <a:schemeClr val="tx1"/>
                </a:solidFill>
              </a:rPr>
              <a:t>Refugiatul</a:t>
            </a:r>
            <a:r>
              <a:rPr lang="en-US" sz="2800" b="1" dirty="0">
                <a:solidFill>
                  <a:schemeClr val="tx1"/>
                </a:solidFill>
              </a:rPr>
              <a:t> </a:t>
            </a:r>
            <a:endParaRPr lang="en-US" sz="2800" b="1" dirty="0" smtClean="0">
              <a:solidFill>
                <a:schemeClr val="tx1"/>
              </a:solidFill>
            </a:endParaRPr>
          </a:p>
          <a:p>
            <a:r>
              <a:rPr lang="en-US" sz="2800" b="1" dirty="0" err="1">
                <a:solidFill>
                  <a:schemeClr val="tx1"/>
                </a:solidFill>
              </a:rPr>
              <a:t>Persoană</a:t>
            </a:r>
            <a:r>
              <a:rPr lang="en-US" sz="2800" b="1" dirty="0">
                <a:solidFill>
                  <a:schemeClr val="tx1"/>
                </a:solidFill>
              </a:rPr>
              <a:t> care </a:t>
            </a:r>
            <a:r>
              <a:rPr lang="en-US" sz="2800" b="1" dirty="0" err="1">
                <a:solidFill>
                  <a:schemeClr val="tx1"/>
                </a:solidFill>
              </a:rPr>
              <a:t>poate</a:t>
            </a:r>
            <a:r>
              <a:rPr lang="en-US" sz="2800" b="1" dirty="0">
                <a:solidFill>
                  <a:schemeClr val="tx1"/>
                </a:solidFill>
              </a:rPr>
              <a:t> </a:t>
            </a:r>
            <a:r>
              <a:rPr lang="en-US" sz="2800" b="1" dirty="0" err="1">
                <a:solidFill>
                  <a:schemeClr val="tx1"/>
                </a:solidFill>
              </a:rPr>
              <a:t>beneficia</a:t>
            </a:r>
            <a:r>
              <a:rPr lang="en-US" sz="2800" b="1" dirty="0">
                <a:solidFill>
                  <a:schemeClr val="tx1"/>
                </a:solidFill>
              </a:rPr>
              <a:t> de </a:t>
            </a:r>
            <a:r>
              <a:rPr lang="en-US" sz="2800" b="1" dirty="0" err="1">
                <a:solidFill>
                  <a:schemeClr val="tx1"/>
                </a:solidFill>
              </a:rPr>
              <a:t>protecție</a:t>
            </a:r>
            <a:r>
              <a:rPr lang="en-US" sz="2800" b="1" dirty="0">
                <a:solidFill>
                  <a:schemeClr val="tx1"/>
                </a:solidFill>
              </a:rPr>
              <a:t> </a:t>
            </a:r>
            <a:r>
              <a:rPr lang="en-US" sz="2800" b="1" dirty="0" err="1" smtClean="0">
                <a:solidFill>
                  <a:schemeClr val="tx1"/>
                </a:solidFill>
              </a:rPr>
              <a:t>subsidiară</a:t>
            </a:r>
            <a:endParaRPr lang="en-US" sz="2800" b="1" dirty="0" smtClean="0">
              <a:solidFill>
                <a:schemeClr val="tx1"/>
              </a:solidFill>
            </a:endParaRPr>
          </a:p>
          <a:p>
            <a:r>
              <a:rPr lang="en-US" sz="2800" b="1" dirty="0" err="1" smtClean="0">
                <a:solidFill>
                  <a:schemeClr val="tx1"/>
                </a:solidFill>
              </a:rPr>
              <a:t>Tolerarea</a:t>
            </a:r>
            <a:r>
              <a:rPr lang="en-US" sz="2800" b="1" dirty="0" smtClean="0">
                <a:solidFill>
                  <a:schemeClr val="tx1"/>
                </a:solidFill>
              </a:rPr>
              <a:t> </a:t>
            </a:r>
            <a:endParaRPr lang="en-US" sz="2800" b="1" dirty="0">
              <a:solidFill>
                <a:schemeClr val="tx1"/>
              </a:solidFill>
            </a:endParaRPr>
          </a:p>
        </p:txBody>
      </p:sp>
      <p:sp>
        <p:nvSpPr>
          <p:cNvPr id="4" name="Content Placeholder 3"/>
          <p:cNvSpPr>
            <a:spLocks noGrp="1"/>
          </p:cNvSpPr>
          <p:nvPr>
            <p:ph sz="half" idx="2"/>
          </p:nvPr>
        </p:nvSpPr>
        <p:spPr/>
        <p:txBody>
          <a:bodyPr>
            <a:normAutofit/>
          </a:bodyPr>
          <a:lstStyle/>
          <a:p>
            <a:r>
              <a:rPr lang="en-US" sz="2800" b="1" dirty="0">
                <a:solidFill>
                  <a:schemeClr val="tx1"/>
                </a:solidFill>
              </a:rPr>
              <a:t>The asylum seeker </a:t>
            </a:r>
            <a:endParaRPr lang="en-US" sz="2800" b="1" dirty="0" smtClean="0">
              <a:solidFill>
                <a:schemeClr val="tx1"/>
              </a:solidFill>
            </a:endParaRPr>
          </a:p>
          <a:p>
            <a:r>
              <a:rPr lang="en-US" sz="2800" b="1" dirty="0">
                <a:solidFill>
                  <a:schemeClr val="tx1"/>
                </a:solidFill>
              </a:rPr>
              <a:t>The beneficiary of international protection </a:t>
            </a:r>
            <a:endParaRPr lang="en-US" sz="2800" b="1" dirty="0" smtClean="0">
              <a:solidFill>
                <a:schemeClr val="tx1"/>
              </a:solidFill>
            </a:endParaRPr>
          </a:p>
          <a:p>
            <a:r>
              <a:rPr lang="en-US" sz="2800" b="1" dirty="0">
                <a:solidFill>
                  <a:schemeClr val="tx1"/>
                </a:solidFill>
              </a:rPr>
              <a:t>The refugee </a:t>
            </a:r>
            <a:endParaRPr lang="en-US" sz="2800" b="1" dirty="0" smtClean="0">
              <a:solidFill>
                <a:schemeClr val="tx1"/>
              </a:solidFill>
            </a:endParaRPr>
          </a:p>
          <a:p>
            <a:r>
              <a:rPr lang="en-US" sz="2800" b="1" dirty="0">
                <a:solidFill>
                  <a:schemeClr val="tx1"/>
                </a:solidFill>
              </a:rPr>
              <a:t>A person eligible for subsidiary protection</a:t>
            </a:r>
            <a:r>
              <a:rPr lang="en-US" sz="2800" dirty="0">
                <a:solidFill>
                  <a:schemeClr val="tx1"/>
                </a:solidFill>
              </a:rPr>
              <a:t> </a:t>
            </a:r>
            <a:endParaRPr lang="en-US" sz="2800" dirty="0" smtClean="0">
              <a:solidFill>
                <a:schemeClr val="tx1"/>
              </a:solidFill>
            </a:endParaRPr>
          </a:p>
          <a:p>
            <a:r>
              <a:rPr lang="en-US" sz="2800" b="1" dirty="0">
                <a:solidFill>
                  <a:schemeClr val="tx1"/>
                </a:solidFill>
              </a:rPr>
              <a:t>Tolerance</a:t>
            </a:r>
            <a:endParaRPr lang="en-US" sz="2800" dirty="0">
              <a:solidFill>
                <a:schemeClr val="tx1"/>
              </a:solidFill>
            </a:endParaRPr>
          </a:p>
        </p:txBody>
      </p:sp>
    </p:spTree>
    <p:extLst>
      <p:ext uri="{BB962C8B-B14F-4D97-AF65-F5344CB8AC3E}">
        <p14:creationId xmlns:p14="http://schemas.microsoft.com/office/powerpoint/2010/main" val="4001449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International</a:t>
            </a:r>
            <a:br>
              <a:rPr lang="en-US" b="1" dirty="0" smtClean="0">
                <a:solidFill>
                  <a:schemeClr val="tx1"/>
                </a:solidFill>
              </a:rPr>
            </a:br>
            <a:r>
              <a:rPr lang="en-US" b="1" dirty="0" smtClean="0">
                <a:solidFill>
                  <a:schemeClr val="tx1"/>
                </a:solidFill>
              </a:rPr>
              <a:t>Legislative Acts</a:t>
            </a:r>
            <a:endParaRPr lang="en-US" b="1" dirty="0">
              <a:solidFill>
                <a:schemeClr val="tx1"/>
              </a:solidFill>
            </a:endParaRPr>
          </a:p>
        </p:txBody>
      </p:sp>
      <p:sp>
        <p:nvSpPr>
          <p:cNvPr id="3" name="Content Placeholder 2"/>
          <p:cNvSpPr>
            <a:spLocks noGrp="1"/>
          </p:cNvSpPr>
          <p:nvPr>
            <p:ph sz="half" idx="1"/>
          </p:nvPr>
        </p:nvSpPr>
        <p:spPr>
          <a:xfrm>
            <a:off x="3867912" y="517357"/>
            <a:ext cx="3474720" cy="5799221"/>
          </a:xfrm>
        </p:spPr>
        <p:txBody>
          <a:bodyPr>
            <a:normAutofit fontScale="85000" lnSpcReduction="20000"/>
          </a:bodyPr>
          <a:lstStyle/>
          <a:p>
            <a:r>
              <a:rPr lang="ro-RO" sz="3000" b="1" dirty="0">
                <a:solidFill>
                  <a:schemeClr val="tx1"/>
                </a:solidFill>
              </a:rPr>
              <a:t>Convenția din 1951 privind statutul </a:t>
            </a:r>
            <a:r>
              <a:rPr lang="ro-RO" sz="3000" b="1" dirty="0" smtClean="0">
                <a:solidFill>
                  <a:schemeClr val="tx1"/>
                </a:solidFill>
              </a:rPr>
              <a:t>refugiaților</a:t>
            </a:r>
            <a:endParaRPr lang="en-US" sz="3000" b="1" dirty="0" smtClean="0">
              <a:solidFill>
                <a:schemeClr val="tx1"/>
              </a:solidFill>
            </a:endParaRPr>
          </a:p>
          <a:p>
            <a:r>
              <a:rPr lang="ro-RO" sz="3000" b="1" dirty="0">
                <a:solidFill>
                  <a:schemeClr val="tx1"/>
                </a:solidFill>
              </a:rPr>
              <a:t>Directiva Consiliului 2004/83/EC privind standardele minime referitoare la condiţiile pe care trebuie să le îndeplinească resortisanţii ţărilor terţe sau apatrizii pentru a putea beneficia de statutul de refugiat sau persoanele care, din alte motive, au nevoie de protecţie internaţională.</a:t>
            </a:r>
            <a:endParaRPr lang="en-US" sz="3000" b="1" dirty="0">
              <a:solidFill>
                <a:schemeClr val="tx1"/>
              </a:solidFill>
            </a:endParaRPr>
          </a:p>
          <a:p>
            <a:endParaRPr lang="en-US" b="1" dirty="0"/>
          </a:p>
        </p:txBody>
      </p:sp>
      <p:sp>
        <p:nvSpPr>
          <p:cNvPr id="4" name="Content Placeholder 3"/>
          <p:cNvSpPr>
            <a:spLocks noGrp="1"/>
          </p:cNvSpPr>
          <p:nvPr>
            <p:ph sz="half" idx="2"/>
          </p:nvPr>
        </p:nvSpPr>
        <p:spPr/>
        <p:txBody>
          <a:bodyPr>
            <a:normAutofit fontScale="85000" lnSpcReduction="20000"/>
          </a:bodyPr>
          <a:lstStyle/>
          <a:p>
            <a:r>
              <a:rPr lang="en-US" sz="2800" b="1" dirty="0">
                <a:solidFill>
                  <a:schemeClr val="tx1"/>
                </a:solidFill>
              </a:rPr>
              <a:t>1951 Convention Relating to the status of Refugees </a:t>
            </a:r>
            <a:endParaRPr lang="en-US" sz="2800" b="1" dirty="0" smtClean="0">
              <a:solidFill>
                <a:schemeClr val="tx1"/>
              </a:solidFill>
            </a:endParaRPr>
          </a:p>
          <a:p>
            <a:r>
              <a:rPr lang="en-US" sz="2800" b="1" dirty="0">
                <a:solidFill>
                  <a:schemeClr val="tx1"/>
                </a:solidFill>
              </a:rPr>
              <a:t>Council Directive 2004/83/EC on minimum standards for the qualification and status of third country nationals or stateless persons as refugees or as persons who otherwise need international protection and the content of the protection granted.</a:t>
            </a:r>
          </a:p>
          <a:p>
            <a:endParaRPr lang="en-US" dirty="0"/>
          </a:p>
        </p:txBody>
      </p:sp>
    </p:spTree>
    <p:extLst>
      <p:ext uri="{BB962C8B-B14F-4D97-AF65-F5344CB8AC3E}">
        <p14:creationId xmlns:p14="http://schemas.microsoft.com/office/powerpoint/2010/main" val="155014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Romanian Legislative Framework</a:t>
            </a:r>
            <a:endParaRPr lang="en-US" b="1" dirty="0">
              <a:solidFill>
                <a:schemeClr val="tx1"/>
              </a:solidFill>
            </a:endParaRPr>
          </a:p>
        </p:txBody>
      </p:sp>
      <p:sp>
        <p:nvSpPr>
          <p:cNvPr id="3" name="Content Placeholder 2"/>
          <p:cNvSpPr>
            <a:spLocks noGrp="1"/>
          </p:cNvSpPr>
          <p:nvPr>
            <p:ph sz="half" idx="1"/>
          </p:nvPr>
        </p:nvSpPr>
        <p:spPr/>
        <p:txBody>
          <a:bodyPr/>
          <a:lstStyle/>
          <a:p>
            <a:r>
              <a:rPr lang="en-US" dirty="0"/>
              <a:t> </a:t>
            </a:r>
            <a:r>
              <a:rPr lang="ro-RO" sz="2800" b="1" dirty="0">
                <a:solidFill>
                  <a:schemeClr val="tx1"/>
                </a:solidFill>
              </a:rPr>
              <a:t>Legea 678 / 2001 privind prevenirea și combaterea traficului de persoane</a:t>
            </a:r>
            <a:r>
              <a:rPr lang="ro-RO" sz="2800" dirty="0">
                <a:solidFill>
                  <a:schemeClr val="tx1"/>
                </a:solidFill>
              </a:rPr>
              <a:t> </a:t>
            </a:r>
            <a:endParaRPr lang="en-US" sz="2800" dirty="0" smtClean="0">
              <a:solidFill>
                <a:schemeClr val="tx1"/>
              </a:solidFill>
            </a:endParaRPr>
          </a:p>
          <a:p>
            <a:r>
              <a:rPr lang="ro-RO" sz="2800" b="1" dirty="0">
                <a:solidFill>
                  <a:schemeClr val="tx1"/>
                </a:solidFill>
              </a:rPr>
              <a:t>OUG </a:t>
            </a:r>
            <a:r>
              <a:rPr lang="ro-RO" sz="2800" b="1" dirty="0" smtClean="0">
                <a:solidFill>
                  <a:schemeClr val="tx1"/>
                </a:solidFill>
              </a:rPr>
              <a:t>194/2002</a:t>
            </a:r>
            <a:r>
              <a:rPr lang="en-US" sz="2800" b="1" dirty="0" smtClean="0">
                <a:solidFill>
                  <a:schemeClr val="tx1"/>
                </a:solidFill>
              </a:rPr>
              <a:t> </a:t>
            </a:r>
            <a:r>
              <a:rPr lang="en-US" sz="2800" b="1" dirty="0" err="1" smtClean="0">
                <a:solidFill>
                  <a:schemeClr val="tx1"/>
                </a:solidFill>
              </a:rPr>
              <a:t>privind</a:t>
            </a:r>
            <a:r>
              <a:rPr lang="en-US" sz="2800" b="1" dirty="0" smtClean="0">
                <a:solidFill>
                  <a:schemeClr val="tx1"/>
                </a:solidFill>
              </a:rPr>
              <a:t> </a:t>
            </a:r>
            <a:r>
              <a:rPr lang="en-US" sz="2800" b="1" dirty="0" err="1" smtClean="0">
                <a:solidFill>
                  <a:schemeClr val="tx1"/>
                </a:solidFill>
              </a:rPr>
              <a:t>regimul</a:t>
            </a:r>
            <a:r>
              <a:rPr lang="en-US" sz="2800" b="1" dirty="0" smtClean="0">
                <a:solidFill>
                  <a:schemeClr val="tx1"/>
                </a:solidFill>
              </a:rPr>
              <a:t> </a:t>
            </a:r>
            <a:r>
              <a:rPr lang="en-US" sz="2800" b="1" dirty="0" err="1" smtClean="0">
                <a:solidFill>
                  <a:schemeClr val="tx1"/>
                </a:solidFill>
              </a:rPr>
              <a:t>str</a:t>
            </a:r>
            <a:r>
              <a:rPr lang="ro-RO" sz="2800" b="1" dirty="0" smtClean="0">
                <a:solidFill>
                  <a:schemeClr val="tx1"/>
                </a:solidFill>
              </a:rPr>
              <a:t>ă</a:t>
            </a:r>
            <a:r>
              <a:rPr lang="en-US" sz="2800" b="1" dirty="0" err="1" smtClean="0">
                <a:solidFill>
                  <a:schemeClr val="tx1"/>
                </a:solidFill>
              </a:rPr>
              <a:t>inilor</a:t>
            </a:r>
            <a:r>
              <a:rPr lang="en-US" sz="2800" b="1" dirty="0" smtClean="0">
                <a:solidFill>
                  <a:schemeClr val="tx1"/>
                </a:solidFill>
              </a:rPr>
              <a:t> din Rom</a:t>
            </a:r>
            <a:r>
              <a:rPr lang="ro-RO" sz="2800" b="1" dirty="0" smtClean="0">
                <a:solidFill>
                  <a:schemeClr val="tx1"/>
                </a:solidFill>
              </a:rPr>
              <a:t>â</a:t>
            </a:r>
            <a:r>
              <a:rPr lang="en-US" sz="2800" b="1" dirty="0" err="1" smtClean="0">
                <a:solidFill>
                  <a:schemeClr val="tx1"/>
                </a:solidFill>
              </a:rPr>
              <a:t>nia</a:t>
            </a:r>
            <a:endParaRPr lang="en-US" sz="2800" b="1" dirty="0" smtClean="0">
              <a:solidFill>
                <a:schemeClr val="tx1"/>
              </a:solidFill>
            </a:endParaRPr>
          </a:p>
          <a:p>
            <a:r>
              <a:rPr lang="ro-RO" sz="2800" b="1" dirty="0" smtClean="0">
                <a:solidFill>
                  <a:schemeClr val="tx1"/>
                </a:solidFill>
              </a:rPr>
              <a:t>Leg</a:t>
            </a:r>
            <a:r>
              <a:rPr lang="en-US" sz="2800" b="1" dirty="0" err="1" smtClean="0">
                <a:solidFill>
                  <a:schemeClr val="tx1"/>
                </a:solidFill>
              </a:rPr>
              <a:t>ea</a:t>
            </a:r>
            <a:r>
              <a:rPr lang="ro-RO" sz="2800" b="1" dirty="0" smtClean="0">
                <a:solidFill>
                  <a:schemeClr val="tx1"/>
                </a:solidFill>
              </a:rPr>
              <a:t> </a:t>
            </a:r>
            <a:r>
              <a:rPr lang="ro-RO" sz="2800" b="1" dirty="0">
                <a:solidFill>
                  <a:schemeClr val="tx1"/>
                </a:solidFill>
              </a:rPr>
              <a:t>122/2006 privind azilul în România</a:t>
            </a:r>
            <a:r>
              <a:rPr lang="ro-RO" sz="2800" dirty="0">
                <a:solidFill>
                  <a:schemeClr val="tx1"/>
                </a:solidFill>
              </a:rPr>
              <a:t> </a:t>
            </a:r>
            <a:endParaRPr lang="en-US" sz="2800" dirty="0">
              <a:solidFill>
                <a:schemeClr val="tx1"/>
              </a:solidFill>
            </a:endParaRPr>
          </a:p>
        </p:txBody>
      </p:sp>
      <p:sp>
        <p:nvSpPr>
          <p:cNvPr id="4" name="Content Placeholder 3"/>
          <p:cNvSpPr>
            <a:spLocks noGrp="1"/>
          </p:cNvSpPr>
          <p:nvPr>
            <p:ph sz="half" idx="2"/>
          </p:nvPr>
        </p:nvSpPr>
        <p:spPr/>
        <p:txBody>
          <a:bodyPr>
            <a:normAutofit/>
          </a:bodyPr>
          <a:lstStyle/>
          <a:p>
            <a:r>
              <a:rPr lang="en-US" sz="2800" b="1" dirty="0">
                <a:solidFill>
                  <a:schemeClr val="tx1"/>
                </a:solidFill>
              </a:rPr>
              <a:t>Law 678/2001 on preventing and combating trafficking in human beings </a:t>
            </a:r>
            <a:endParaRPr lang="en-US" sz="2800" b="1" dirty="0" smtClean="0">
              <a:solidFill>
                <a:schemeClr val="tx1"/>
              </a:solidFill>
            </a:endParaRPr>
          </a:p>
          <a:p>
            <a:r>
              <a:rPr lang="en-US" sz="2800" b="1" dirty="0">
                <a:solidFill>
                  <a:schemeClr val="tx1"/>
                </a:solidFill>
              </a:rPr>
              <a:t>GEO 194/2002 </a:t>
            </a:r>
            <a:r>
              <a:rPr lang="en-US" sz="2800" b="1" dirty="0" smtClean="0">
                <a:solidFill>
                  <a:schemeClr val="tx1"/>
                </a:solidFill>
              </a:rPr>
              <a:t> on foreigners regime in Romania</a:t>
            </a:r>
          </a:p>
          <a:p>
            <a:r>
              <a:rPr lang="en-US" sz="2800" b="1" dirty="0">
                <a:solidFill>
                  <a:schemeClr val="tx1"/>
                </a:solidFill>
              </a:rPr>
              <a:t>Law 122/2006 on asylum in Romania</a:t>
            </a:r>
          </a:p>
        </p:txBody>
      </p:sp>
    </p:spTree>
    <p:extLst>
      <p:ext uri="{BB962C8B-B14F-4D97-AF65-F5344CB8AC3E}">
        <p14:creationId xmlns:p14="http://schemas.microsoft.com/office/powerpoint/2010/main" val="1279671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Definitional Issues</a:t>
            </a:r>
            <a:r>
              <a:rPr lang="en-US" dirty="0"/>
              <a:t/>
            </a:r>
            <a:br>
              <a:rPr lang="en-US" dirty="0"/>
            </a:br>
            <a:endParaRPr lang="en-US" dirty="0"/>
          </a:p>
        </p:txBody>
      </p:sp>
      <p:sp>
        <p:nvSpPr>
          <p:cNvPr id="3" name="Content Placeholder 2"/>
          <p:cNvSpPr>
            <a:spLocks noGrp="1"/>
          </p:cNvSpPr>
          <p:nvPr>
            <p:ph sz="half" idx="1"/>
          </p:nvPr>
        </p:nvSpPr>
        <p:spPr/>
        <p:txBody>
          <a:bodyPr>
            <a:noAutofit/>
          </a:bodyPr>
          <a:lstStyle/>
          <a:p>
            <a:r>
              <a:rPr lang="ro-RO" sz="2400" b="1" u="sng" dirty="0">
                <a:solidFill>
                  <a:schemeClr val="tx1"/>
                </a:solidFill>
              </a:rPr>
              <a:t>Temerea de persecuție bine fondată</a:t>
            </a:r>
            <a:endParaRPr lang="en-US" sz="2400" b="1" dirty="0">
              <a:solidFill>
                <a:schemeClr val="tx1"/>
              </a:solidFill>
            </a:endParaRPr>
          </a:p>
          <a:p>
            <a:r>
              <a:rPr lang="ro-RO" sz="2400" b="1" dirty="0">
                <a:solidFill>
                  <a:schemeClr val="tx1"/>
                </a:solidFill>
              </a:rPr>
              <a:t>  </a:t>
            </a:r>
            <a:r>
              <a:rPr lang="ro-RO" sz="2400" b="1" u="sng" dirty="0">
                <a:solidFill>
                  <a:schemeClr val="tx1"/>
                </a:solidFill>
              </a:rPr>
              <a:t>Agenții de persecuție</a:t>
            </a:r>
            <a:endParaRPr lang="en-US" sz="2400" b="1" dirty="0">
              <a:solidFill>
                <a:schemeClr val="tx1"/>
              </a:solidFill>
            </a:endParaRPr>
          </a:p>
          <a:p>
            <a:r>
              <a:rPr lang="ro-RO" sz="2400" b="1" u="sng" dirty="0">
                <a:solidFill>
                  <a:schemeClr val="tx1"/>
                </a:solidFill>
              </a:rPr>
              <a:t>Locul de persecuție</a:t>
            </a:r>
            <a:endParaRPr lang="en-US" sz="2400" b="1" dirty="0">
              <a:solidFill>
                <a:schemeClr val="tx1"/>
              </a:solidFill>
            </a:endParaRPr>
          </a:p>
          <a:p>
            <a:r>
              <a:rPr lang="ro-RO" sz="2400" b="1" dirty="0">
                <a:solidFill>
                  <a:schemeClr val="tx1"/>
                </a:solidFill>
              </a:rPr>
              <a:t> </a:t>
            </a:r>
            <a:r>
              <a:rPr lang="ro-RO" sz="2400" b="1" u="sng" dirty="0">
                <a:solidFill>
                  <a:schemeClr val="tx1"/>
                </a:solidFill>
              </a:rPr>
              <a:t>Legătura de cauzalitate (“motivele invocate</a:t>
            </a:r>
            <a:r>
              <a:rPr lang="ro-RO" sz="2400" b="1" u="sng" dirty="0" smtClean="0">
                <a:solidFill>
                  <a:schemeClr val="tx1"/>
                </a:solidFill>
              </a:rPr>
              <a:t>”)</a:t>
            </a:r>
            <a:endParaRPr lang="en-US" sz="2400" b="1" u="sng" dirty="0" smtClean="0">
              <a:solidFill>
                <a:schemeClr val="tx1"/>
              </a:solidFill>
            </a:endParaRPr>
          </a:p>
          <a:p>
            <a:r>
              <a:rPr lang="ro-RO" sz="2400" b="1" dirty="0">
                <a:solidFill>
                  <a:schemeClr val="tx1"/>
                </a:solidFill>
              </a:rPr>
              <a:t> </a:t>
            </a:r>
            <a:r>
              <a:rPr lang="ro-RO" sz="2400" b="1" u="sng" dirty="0">
                <a:solidFill>
                  <a:schemeClr val="tx1"/>
                </a:solidFill>
              </a:rPr>
              <a:t>Motivele </a:t>
            </a:r>
            <a:r>
              <a:rPr lang="ro-RO" sz="2400" b="1" u="sng" dirty="0" smtClean="0">
                <a:solidFill>
                  <a:schemeClr val="tx1"/>
                </a:solidFill>
              </a:rPr>
              <a:t>Convenției</a:t>
            </a:r>
            <a:r>
              <a:rPr lang="en-US" sz="2400" b="1" u="sng" dirty="0" smtClean="0">
                <a:solidFill>
                  <a:schemeClr val="tx1"/>
                </a:solidFill>
              </a:rPr>
              <a:t> (rasa, </a:t>
            </a:r>
            <a:r>
              <a:rPr lang="en-US" sz="2400" b="1" u="sng" dirty="0" err="1" smtClean="0">
                <a:solidFill>
                  <a:schemeClr val="tx1"/>
                </a:solidFill>
              </a:rPr>
              <a:t>religie</a:t>
            </a:r>
            <a:r>
              <a:rPr lang="en-US" sz="2400" b="1" u="sng" dirty="0" smtClean="0">
                <a:solidFill>
                  <a:schemeClr val="tx1"/>
                </a:solidFill>
              </a:rPr>
              <a:t>, </a:t>
            </a:r>
            <a:r>
              <a:rPr lang="en-US" sz="2400" b="1" u="sng" dirty="0" err="1" smtClean="0">
                <a:solidFill>
                  <a:schemeClr val="tx1"/>
                </a:solidFill>
              </a:rPr>
              <a:t>nationalitate</a:t>
            </a:r>
            <a:r>
              <a:rPr lang="en-US" sz="2400" b="1" u="sng" dirty="0" smtClean="0">
                <a:solidFill>
                  <a:schemeClr val="tx1"/>
                </a:solidFill>
              </a:rPr>
              <a:t>, </a:t>
            </a:r>
            <a:r>
              <a:rPr lang="en-US" sz="2400" b="1" u="sng" dirty="0" err="1" smtClean="0">
                <a:solidFill>
                  <a:schemeClr val="tx1"/>
                </a:solidFill>
              </a:rPr>
              <a:t>apartenenta</a:t>
            </a:r>
            <a:r>
              <a:rPr lang="en-US" sz="2400" b="1" u="sng" dirty="0" smtClean="0">
                <a:solidFill>
                  <a:schemeClr val="tx1"/>
                </a:solidFill>
              </a:rPr>
              <a:t> la un </a:t>
            </a:r>
            <a:r>
              <a:rPr lang="en-US" sz="2400" b="1" u="sng" dirty="0" err="1" smtClean="0">
                <a:solidFill>
                  <a:schemeClr val="tx1"/>
                </a:solidFill>
              </a:rPr>
              <a:t>grup</a:t>
            </a:r>
            <a:r>
              <a:rPr lang="en-US" sz="2400" b="1" u="sng" dirty="0" smtClean="0">
                <a:solidFill>
                  <a:schemeClr val="tx1"/>
                </a:solidFill>
              </a:rPr>
              <a:t> social, </a:t>
            </a:r>
            <a:r>
              <a:rPr lang="en-US" sz="2400" b="1" u="sng" dirty="0" err="1" smtClean="0">
                <a:solidFill>
                  <a:schemeClr val="tx1"/>
                </a:solidFill>
              </a:rPr>
              <a:t>opinie</a:t>
            </a:r>
            <a:r>
              <a:rPr lang="en-US" sz="2400" b="1" u="sng" dirty="0" smtClean="0">
                <a:solidFill>
                  <a:schemeClr val="tx1"/>
                </a:solidFill>
              </a:rPr>
              <a:t> </a:t>
            </a:r>
            <a:r>
              <a:rPr lang="en-US" sz="2400" b="1" u="sng" dirty="0" err="1" smtClean="0">
                <a:solidFill>
                  <a:schemeClr val="tx1"/>
                </a:solidFill>
              </a:rPr>
              <a:t>politica</a:t>
            </a:r>
            <a:r>
              <a:rPr lang="en-US" sz="2400" b="1" u="sng" dirty="0">
                <a:solidFill>
                  <a:schemeClr val="tx1"/>
                </a:solidFill>
              </a:rPr>
              <a:t>)</a:t>
            </a:r>
            <a:endParaRPr lang="en-US" sz="2400" b="1" dirty="0">
              <a:solidFill>
                <a:schemeClr val="tx1"/>
              </a:solidFill>
            </a:endParaRPr>
          </a:p>
        </p:txBody>
      </p:sp>
      <p:sp>
        <p:nvSpPr>
          <p:cNvPr id="4" name="Content Placeholder 3"/>
          <p:cNvSpPr>
            <a:spLocks noGrp="1"/>
          </p:cNvSpPr>
          <p:nvPr>
            <p:ph sz="half" idx="2"/>
          </p:nvPr>
        </p:nvSpPr>
        <p:spPr/>
        <p:txBody>
          <a:bodyPr>
            <a:normAutofit/>
          </a:bodyPr>
          <a:lstStyle/>
          <a:p>
            <a:r>
              <a:rPr lang="en-US" sz="2400" b="1" dirty="0">
                <a:solidFill>
                  <a:schemeClr val="tx1"/>
                </a:solidFill>
              </a:rPr>
              <a:t> </a:t>
            </a:r>
            <a:r>
              <a:rPr lang="en-US" sz="2400" b="1" u="sng" dirty="0">
                <a:solidFill>
                  <a:schemeClr val="tx1"/>
                </a:solidFill>
              </a:rPr>
              <a:t>Well-founded fear of </a:t>
            </a:r>
            <a:r>
              <a:rPr lang="en-US" sz="2400" b="1" u="sng" dirty="0" smtClean="0">
                <a:solidFill>
                  <a:schemeClr val="tx1"/>
                </a:solidFill>
              </a:rPr>
              <a:t>persecution</a:t>
            </a:r>
          </a:p>
          <a:p>
            <a:r>
              <a:rPr lang="en-US" sz="2400" b="1" dirty="0">
                <a:solidFill>
                  <a:schemeClr val="tx1"/>
                </a:solidFill>
              </a:rPr>
              <a:t> </a:t>
            </a:r>
            <a:r>
              <a:rPr lang="en-US" sz="2400" b="1" u="sng" dirty="0">
                <a:solidFill>
                  <a:schemeClr val="tx1"/>
                </a:solidFill>
              </a:rPr>
              <a:t>Agents of </a:t>
            </a:r>
            <a:r>
              <a:rPr lang="en-US" sz="2400" b="1" u="sng" dirty="0" smtClean="0">
                <a:solidFill>
                  <a:schemeClr val="tx1"/>
                </a:solidFill>
              </a:rPr>
              <a:t>persecution</a:t>
            </a:r>
          </a:p>
          <a:p>
            <a:r>
              <a:rPr lang="en-US" sz="2400" b="1" u="sng" dirty="0">
                <a:solidFill>
                  <a:schemeClr val="tx1"/>
                </a:solidFill>
              </a:rPr>
              <a:t>Place of </a:t>
            </a:r>
            <a:r>
              <a:rPr lang="en-US" sz="2400" b="1" u="sng" dirty="0" smtClean="0">
                <a:solidFill>
                  <a:schemeClr val="tx1"/>
                </a:solidFill>
              </a:rPr>
              <a:t>persecution</a:t>
            </a:r>
          </a:p>
          <a:p>
            <a:r>
              <a:rPr lang="en-US" sz="2400" b="1" u="sng" dirty="0">
                <a:solidFill>
                  <a:schemeClr val="tx1"/>
                </a:solidFill>
              </a:rPr>
              <a:t>The causal link (“for reasons of</a:t>
            </a:r>
            <a:r>
              <a:rPr lang="en-US" sz="2400" b="1" u="sng" dirty="0" smtClean="0">
                <a:solidFill>
                  <a:schemeClr val="tx1"/>
                </a:solidFill>
              </a:rPr>
              <a:t>”)</a:t>
            </a:r>
          </a:p>
          <a:p>
            <a:r>
              <a:rPr lang="en-US" sz="2400" b="1" u="sng" dirty="0">
                <a:solidFill>
                  <a:schemeClr val="tx1"/>
                </a:solidFill>
              </a:rPr>
              <a:t>Convention </a:t>
            </a:r>
            <a:r>
              <a:rPr lang="en-US" sz="2400" b="1" u="sng" dirty="0" smtClean="0">
                <a:solidFill>
                  <a:schemeClr val="tx1"/>
                </a:solidFill>
              </a:rPr>
              <a:t>grounds</a:t>
            </a:r>
            <a:r>
              <a:rPr lang="en-US" sz="2400" b="1" dirty="0" smtClean="0">
                <a:solidFill>
                  <a:schemeClr val="tx1"/>
                </a:solidFill>
              </a:rPr>
              <a:t> (race, religion, nationality, membership of a particular social group, political opinion)</a:t>
            </a:r>
            <a:endParaRPr lang="en-US" sz="2400" b="1" dirty="0">
              <a:solidFill>
                <a:schemeClr val="tx1"/>
              </a:solidFill>
            </a:endParaRPr>
          </a:p>
        </p:txBody>
      </p:sp>
    </p:spTree>
    <p:extLst>
      <p:ext uri="{BB962C8B-B14F-4D97-AF65-F5344CB8AC3E}">
        <p14:creationId xmlns:p14="http://schemas.microsoft.com/office/powerpoint/2010/main" val="161573911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102</TotalTime>
  <Words>297</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Corbel</vt:lpstr>
      <vt:lpstr>Wingdings 2</vt:lpstr>
      <vt:lpstr>Frame</vt:lpstr>
      <vt:lpstr>STRENGTHENING LAWYERS LEGAL KNOWLEDGE AND COOPERATION WITH PROSECUTORS AND JUDGES, TO PROTECT VICTIMS OF HUMAN TRAFFICKING RIGHTS IN THE JUDICIAL PROCEEDINGS    Financed by the Justice Programme of the European Union   LEGISLATIVE FRAMEWORK CONCERNING VICTIMS OF HUMAN TRAFFICKING, FOREIGN CITIZENS Silvia Berbec – Lawyer Bucharest Bar Romania Training 10-12 May 2017 Bucharest Romania Training 20-21 October 2017 Bucharest Romania</vt:lpstr>
      <vt:lpstr>Terminology</vt:lpstr>
      <vt:lpstr>International Legislative Acts</vt:lpstr>
      <vt:lpstr>Romanian Legislative Framework</vt:lpstr>
      <vt:lpstr>Definitional Issues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LAWYERS LEGAL KNOWLEDGE AND COOPERATION WITH PROSECUTORS AND JUDGES, TO PROTECT VICTIMS OF HUMAN TRAFFICKING RIGHTS IN THE JUDICIAL PROCEEDINGS</dc:title>
  <dc:creator>Silvia</dc:creator>
  <cp:lastModifiedBy>Silvia</cp:lastModifiedBy>
  <cp:revision>43</cp:revision>
  <dcterms:created xsi:type="dcterms:W3CDTF">2017-05-05T05:13:42Z</dcterms:created>
  <dcterms:modified xsi:type="dcterms:W3CDTF">2018-03-30T13:53:27Z</dcterms:modified>
</cp:coreProperties>
</file>